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sldIdLst>
    <p:sldId id="1048" r:id="rId4"/>
    <p:sldId id="1140" r:id="rId6"/>
    <p:sldId id="1189" r:id="rId7"/>
    <p:sldId id="1190" r:id="rId8"/>
    <p:sldId id="1138" r:id="rId9"/>
    <p:sldId id="1184" r:id="rId10"/>
    <p:sldId id="1191" r:id="rId11"/>
    <p:sldId id="1192" r:id="rId12"/>
    <p:sldId id="1193" r:id="rId13"/>
    <p:sldId id="1108" r:id="rId14"/>
    <p:sldId id="1198" r:id="rId15"/>
    <p:sldId id="1199" r:id="rId16"/>
    <p:sldId id="1201" r:id="rId17"/>
    <p:sldId id="1097" r:id="rId18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Agency FB" panose="020B0503020202020204" pitchFamily="34" charset="0"/>
      <p:regular r:id="rId27"/>
      <p:bold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390"/>
    <a:srgbClr val="0077C3"/>
    <a:srgbClr val="00A0AE"/>
    <a:srgbClr val="062E5E"/>
    <a:srgbClr val="0075BF"/>
    <a:srgbClr val="034EA2"/>
    <a:srgbClr val="0087CD"/>
    <a:srgbClr val="C68F06"/>
    <a:srgbClr val="DB2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1" autoAdjust="0"/>
    <p:restoredTop sz="97710" autoAdjust="0"/>
  </p:normalViewPr>
  <p:slideViewPr>
    <p:cSldViewPr>
      <p:cViewPr varScale="1">
        <p:scale>
          <a:sx n="84" d="100"/>
          <a:sy n="84" d="100"/>
        </p:scale>
        <p:origin x="-144" y="152"/>
      </p:cViewPr>
      <p:guideLst>
        <p:guide orient="horz" pos="1744"/>
        <p:guide pos="2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720" y="200"/>
      </p:cViewPr>
      <p:guideLst>
        <p:guide orient="horz" pos="3099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13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还得改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323528" y="509920"/>
            <a:ext cx="2587892" cy="23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en-US" altLang="zh-CN" sz="105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Click here to add the title text content</a:t>
            </a:r>
            <a:endParaRPr lang="zh-CN" altLang="en-US" sz="1050" b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12"/>
          <p:cNvSpPr txBox="1">
            <a:spLocks noChangeArrowheads="1"/>
          </p:cNvSpPr>
          <p:nvPr userDrawn="1"/>
        </p:nvSpPr>
        <p:spPr bwMode="auto">
          <a:xfrm>
            <a:off x="323528" y="267494"/>
            <a:ext cx="2160240" cy="28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3"/>
          <p:cNvGrpSpPr/>
          <p:nvPr userDrawn="1"/>
        </p:nvGrpSpPr>
        <p:grpSpPr>
          <a:xfrm flipH="1">
            <a:off x="-1" y="248018"/>
            <a:ext cx="1797167" cy="507206"/>
            <a:chOff x="2370576" y="533400"/>
            <a:chExt cx="2417495" cy="675969"/>
          </a:xfrm>
          <a:solidFill>
            <a:srgbClr val="EE1C39"/>
          </a:solidFill>
        </p:grpSpPr>
        <p:sp>
          <p:nvSpPr>
            <p:cNvPr id="13" name="矩形 12"/>
            <p:cNvSpPr/>
            <p:nvPr userDrawn="1"/>
          </p:nvSpPr>
          <p:spPr>
            <a:xfrm>
              <a:off x="2738030" y="533400"/>
              <a:ext cx="2050041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" y="248018"/>
            <a:ext cx="1524000" cy="50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55576" y="50250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0"/>
            <a:ext cx="9145788" cy="514603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jpeg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2" y="7428"/>
            <a:ext cx="9135879" cy="5143500"/>
          </a:xfrm>
          <a:prstGeom prst="rect">
            <a:avLst/>
          </a:prstGeom>
        </p:spPr>
      </p:pic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886460" y="627380"/>
            <a:ext cx="782764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6000" cap="all"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gency FB" panose="020B0503020202020204" pitchFamily="34" charset="0"/>
                <a:ea typeface="+mn-ea"/>
                <a:cs typeface="+mn-ea"/>
                <a:sym typeface="+mn-lt"/>
              </a:rPr>
              <a:t>智能辅助核酸采样系统</a:t>
            </a:r>
            <a:endParaRPr lang="zh-CN" altLang="en-US" sz="6000" cap="all"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16158" y="4299942"/>
            <a:ext cx="4197985" cy="360680"/>
          </a:xfrm>
          <a:prstGeom prst="rect">
            <a:avLst/>
          </a:prstGeom>
          <a:noFill/>
          <a:ln>
            <a:noFill/>
          </a:ln>
        </p:spPr>
        <p:txBody>
          <a:bodyPr wrap="square" lIns="91448" tIns="45724" rIns="91448" bIns="45724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400" dirty="0">
                <a:ln w="3175">
                  <a:noFill/>
                </a:ln>
                <a:solidFill>
                  <a:schemeClr val="bg1"/>
                </a:solidFill>
                <a:cs typeface="+mn-ea"/>
                <a:sym typeface="+mn-lt"/>
              </a:rPr>
              <a:t>参赛命题：企业命题</a:t>
            </a:r>
            <a:r>
              <a:rPr lang="en-US" altLang="zh-CN" sz="1400" dirty="0">
                <a:ln w="3175">
                  <a:noFill/>
                </a:ln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altLang="zh-CN" sz="1400" dirty="0">
              <a:ln w="3175">
                <a:noFill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07315" y="339090"/>
            <a:ext cx="1376680" cy="405130"/>
          </a:xfrm>
        </p:spPr>
        <p:txBody>
          <a:bodyPr>
            <a:normAutofit fontScale="90000" lnSpcReduction="20000"/>
          </a:bodyPr>
          <a:lstStyle/>
          <a:p>
            <a:r>
              <a:rPr lang="zh-CN" altLang="en-US" sz="2570">
                <a:solidFill>
                  <a:schemeClr val="bg1"/>
                </a:solidFill>
              </a:rPr>
              <a:t>效果演示</a:t>
            </a:r>
            <a:endParaRPr lang="zh-CN" altLang="en-US" sz="257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840" y="897255"/>
            <a:ext cx="174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HoloLens 2</a:t>
            </a:r>
            <a:r>
              <a:rPr lang="zh-CN" altLang="en-US" b="1"/>
              <a:t>端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418590"/>
            <a:ext cx="2776855" cy="1573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1419225"/>
            <a:ext cx="2776855" cy="1573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" y="3357880"/>
            <a:ext cx="2776855" cy="15735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20" y="3352165"/>
            <a:ext cx="2776855" cy="1584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15735" y="1563370"/>
            <a:ext cx="2521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HoloLens 2 </a:t>
            </a:r>
            <a:r>
              <a:rPr lang="zh-CN" altLang="en-US"/>
              <a:t>识别二维码获取采样管</a:t>
            </a:r>
            <a:r>
              <a:rPr lang="en-US" altLang="zh-CN"/>
              <a:t>ID</a:t>
            </a:r>
            <a:r>
              <a:rPr lang="zh-CN" altLang="en-US"/>
              <a:t>，并进行人脸识别操作，实现人员</a:t>
            </a:r>
            <a:r>
              <a:rPr lang="en-US" altLang="zh-CN"/>
              <a:t>-</a:t>
            </a:r>
            <a:r>
              <a:rPr lang="zh-CN" altLang="en-US"/>
              <a:t>试管关联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588125" y="3435350"/>
            <a:ext cx="22866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HoloLens 2 </a:t>
            </a:r>
            <a:r>
              <a:rPr lang="zh-CN" altLang="en-US"/>
              <a:t>进行人脸识别操作，实现信息的识别和录入，完成人员</a:t>
            </a:r>
            <a:r>
              <a:rPr lang="en-US" altLang="zh-CN"/>
              <a:t>-</a:t>
            </a:r>
            <a:r>
              <a:rPr lang="zh-CN" altLang="en-US"/>
              <a:t>试管关联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0505"/>
            <a:ext cx="1574800" cy="46355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28270" y="30162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效果演示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2533" t="442" r="19783"/>
          <a:stretch>
            <a:fillRect/>
          </a:stretch>
        </p:blipFill>
        <p:spPr>
          <a:xfrm>
            <a:off x="6332220" y="1409700"/>
            <a:ext cx="1944370" cy="1857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35280" t="-309" b="10347"/>
          <a:stretch>
            <a:fillRect/>
          </a:stretch>
        </p:blipFill>
        <p:spPr>
          <a:xfrm>
            <a:off x="860108" y="1412558"/>
            <a:ext cx="1906905" cy="1851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27056" r="3352"/>
          <a:stretch>
            <a:fillRect/>
          </a:stretch>
        </p:blipFill>
        <p:spPr>
          <a:xfrm>
            <a:off x="3619500" y="1418908"/>
            <a:ext cx="1860550" cy="1838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99515" y="3723640"/>
            <a:ext cx="1228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r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kern="1500">
                <a:solidFill>
                  <a:schemeClr val="tx1"/>
                </a:solidFill>
                <a:uFillTx/>
              </a:rPr>
              <a:t>放置采样管</a:t>
            </a:r>
            <a:endParaRPr lang="zh-CN" altLang="en-US" sz="1600" b="1" kern="1500">
              <a:solidFill>
                <a:schemeClr val="tx1"/>
              </a:solidFill>
              <a:uFillTx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773045" y="3867150"/>
            <a:ext cx="751840" cy="2876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20510" y="3723640"/>
            <a:ext cx="1419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r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kern="1500">
                <a:solidFill>
                  <a:schemeClr val="tx1"/>
                </a:solidFill>
                <a:uFillTx/>
              </a:rPr>
              <a:t>舵机操作开盖</a:t>
            </a:r>
            <a:endParaRPr lang="zh-CN" altLang="en-US" sz="1600" b="1" kern="1500">
              <a:solidFill>
                <a:schemeClr val="tx1"/>
              </a:solidFill>
              <a:uFillTx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612130" y="3867150"/>
            <a:ext cx="751840" cy="2876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3665" y="3723640"/>
            <a:ext cx="1252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r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kern="1500">
                <a:solidFill>
                  <a:schemeClr val="tx1"/>
                </a:solidFill>
                <a:uFillTx/>
              </a:rPr>
              <a:t>机械臂夹持</a:t>
            </a:r>
            <a:endParaRPr lang="zh-CN" altLang="en-US" sz="1600" b="1" kern="1500">
              <a:solidFill>
                <a:schemeClr val="tx1"/>
              </a:solidFill>
              <a:uFillTx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772160"/>
            <a:ext cx="35071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kern="1500">
                <a:solidFill>
                  <a:schemeClr val="tx1"/>
                </a:solidFill>
                <a:uFillTx/>
              </a:rPr>
              <a:t>一体式回收机器人端</a:t>
            </a:r>
            <a:endParaRPr lang="zh-CN" altLang="en-US" b="1" kern="15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0505"/>
            <a:ext cx="1574800" cy="46355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28270" y="26733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效果演示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7926" r="-719" b="8275"/>
          <a:stretch>
            <a:fillRect/>
          </a:stretch>
        </p:blipFill>
        <p:spPr>
          <a:xfrm>
            <a:off x="667385" y="1202690"/>
            <a:ext cx="2312035" cy="1524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4627"/>
          <a:stretch>
            <a:fillRect/>
          </a:stretch>
        </p:blipFill>
        <p:spPr>
          <a:xfrm>
            <a:off x="3559810" y="1211898"/>
            <a:ext cx="2303780" cy="1505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2628"/>
          <a:stretch>
            <a:fillRect/>
          </a:stretch>
        </p:blipFill>
        <p:spPr>
          <a:xfrm>
            <a:off x="6443980" y="1211580"/>
            <a:ext cx="2352675" cy="15062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1505" y="3723640"/>
            <a:ext cx="2338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  <a:buNone/>
            </a:pPr>
            <a:r>
              <a:rPr lang="zh-CN" altLang="en-US" kern="1500">
                <a:solidFill>
                  <a:schemeClr val="tx1"/>
                </a:solidFill>
                <a:uFillTx/>
              </a:rPr>
              <a:t>首先操控机械臂对检测者进行核酸检测</a:t>
            </a:r>
            <a:endParaRPr lang="zh-CN" altLang="en-US" kern="1500">
              <a:solidFill>
                <a:schemeClr val="tx1"/>
              </a:solidFill>
              <a:uFillTx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979420" y="3867785"/>
            <a:ext cx="751840" cy="2876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51885" y="3723640"/>
            <a:ext cx="2399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kern="1500">
                <a:solidFill>
                  <a:schemeClr val="tx1"/>
                </a:solidFill>
                <a:uFillTx/>
              </a:rPr>
              <a:t>检测完，将棉签放入试管并折断</a:t>
            </a:r>
            <a:endParaRPr lang="zh-CN" altLang="en-US" kern="1500">
              <a:solidFill>
                <a:schemeClr val="tx1"/>
              </a:solidFill>
              <a:uFillTx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940425" y="3867785"/>
            <a:ext cx="751840" cy="2876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2265" y="3688715"/>
            <a:ext cx="203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kern="1500">
                <a:solidFill>
                  <a:schemeClr val="tx1"/>
                </a:solidFill>
                <a:uFillTx/>
              </a:rPr>
              <a:t>将剩下的棉签回收并再次检测</a:t>
            </a:r>
            <a:endParaRPr lang="zh-CN" altLang="en-US" kern="1500">
              <a:solidFill>
                <a:schemeClr val="tx1"/>
              </a:solidFill>
              <a:uFillTx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3940" y="628015"/>
            <a:ext cx="25685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kern="1500">
                <a:solidFill>
                  <a:schemeClr val="tx1"/>
                </a:solidFill>
                <a:uFillTx/>
              </a:rPr>
              <a:t>机械臂端</a:t>
            </a:r>
            <a:endParaRPr lang="zh-CN" altLang="en-US" b="1" kern="15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8615" r="-794"/>
          <a:stretch>
            <a:fillRect/>
          </a:stretch>
        </p:blipFill>
        <p:spPr>
          <a:xfrm>
            <a:off x="1692275" y="1203643"/>
            <a:ext cx="2016125" cy="3058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29" r="6618"/>
          <a:stretch>
            <a:fillRect/>
          </a:stretch>
        </p:blipFill>
        <p:spPr>
          <a:xfrm>
            <a:off x="5140325" y="1203960"/>
            <a:ext cx="2016125" cy="3057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05"/>
            <a:ext cx="1574800" cy="46355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28270" y="26733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效果演示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4075" y="4444365"/>
            <a:ext cx="1275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kern="1500">
                <a:solidFill>
                  <a:schemeClr val="tx1"/>
                </a:solidFill>
                <a:uFillTx/>
              </a:rPr>
              <a:t>棉签的夹持</a:t>
            </a:r>
            <a:endParaRPr lang="zh-CN" altLang="en-US" sz="1600" b="1" kern="1500">
              <a:solidFill>
                <a:schemeClr val="tx1"/>
              </a:solidFill>
              <a:uFillTx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4007485" y="4530725"/>
            <a:ext cx="751840" cy="2876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6235" y="4444365"/>
            <a:ext cx="142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kern="1500">
                <a:solidFill>
                  <a:schemeClr val="tx1"/>
                </a:solidFill>
                <a:uFillTx/>
              </a:rPr>
              <a:t>舵机操作关盖</a:t>
            </a:r>
            <a:endParaRPr lang="zh-CN" altLang="en-US" sz="1600" b="1" kern="1500">
              <a:solidFill>
                <a:schemeClr val="tx1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6785" y="659765"/>
            <a:ext cx="35071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kern="1500">
                <a:solidFill>
                  <a:schemeClr val="tx1"/>
                </a:solidFill>
                <a:uFillTx/>
              </a:rPr>
              <a:t>一体式回收机器人端</a:t>
            </a:r>
            <a:endParaRPr lang="zh-CN" altLang="en-US" b="1" kern="15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" y="0"/>
            <a:ext cx="9135879" cy="5143500"/>
          </a:xfrm>
          <a:prstGeom prst="rect">
            <a:avLst/>
          </a:prstGeom>
        </p:spPr>
      </p:pic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1667168" y="339178"/>
            <a:ext cx="6937734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54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Agency FB" panose="020B0503020202020204" pitchFamily="34" charset="0"/>
                <a:ea typeface="+mn-ea"/>
                <a:cs typeface="+mn-ea"/>
                <a:sym typeface="+mn-lt"/>
              </a:rPr>
              <a:t>智能辅助核酸采样系统</a:t>
            </a:r>
            <a:endParaRPr lang="zh-CN" altLang="en-US" sz="54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2715260"/>
            <a:ext cx="94335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</a:rPr>
              <a:t>打造国内领先采样系统</a:t>
            </a:r>
            <a:endParaRPr lang="zh-CN" altLang="en-US" sz="2800">
              <a:solidFill>
                <a:schemeClr val="bg1"/>
              </a:solidFill>
            </a:endParaRPr>
          </a:p>
          <a:p>
            <a:pPr algn="ctr"/>
            <a:r>
              <a:rPr lang="en-US" altLang="zh-CN" sz="2800">
                <a:solidFill>
                  <a:schemeClr val="bg1"/>
                </a:solidFill>
              </a:rPr>
              <a:t>                 </a:t>
            </a:r>
            <a:r>
              <a:rPr lang="zh-CN" altLang="en-US" sz="2800">
                <a:solidFill>
                  <a:schemeClr val="bg1"/>
                </a:solidFill>
              </a:rPr>
              <a:t>构建</a:t>
            </a:r>
            <a:r>
              <a:rPr lang="zh-CN" altLang="en-US" sz="2800">
                <a:solidFill>
                  <a:schemeClr val="bg1"/>
                </a:solidFill>
              </a:rPr>
              <a:t>园区防疫智慧屏障</a:t>
            </a:r>
            <a:r>
              <a:rPr lang="en-US" altLang="zh-CN" sz="2800">
                <a:solidFill>
                  <a:schemeClr val="bg1"/>
                </a:solidFill>
              </a:rPr>
              <a:t>                         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组合 174"/>
          <p:cNvGrpSpPr/>
          <p:nvPr>
            <p:custDataLst>
              <p:tags r:id="rId1"/>
            </p:custDataLst>
          </p:nvPr>
        </p:nvGrpSpPr>
        <p:grpSpPr>
          <a:xfrm>
            <a:off x="-5715" y="0"/>
            <a:ext cx="5257800" cy="5143500"/>
            <a:chOff x="3051" y="0"/>
            <a:chExt cx="8280" cy="8100"/>
          </a:xfrm>
        </p:grpSpPr>
        <p:sp>
          <p:nvSpPr>
            <p:cNvPr id="176" name="PA-矩形 1"/>
            <p:cNvSpPr/>
            <p:nvPr>
              <p:custDataLst>
                <p:tags r:id="rId2"/>
              </p:custDataLst>
            </p:nvPr>
          </p:nvSpPr>
          <p:spPr>
            <a:xfrm>
              <a:off x="3681" y="0"/>
              <a:ext cx="1553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237000" r="-589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PA-矩形 2"/>
            <p:cNvSpPr/>
            <p:nvPr>
              <p:custDataLst>
                <p:tags r:id="rId4"/>
              </p:custDataLst>
            </p:nvPr>
          </p:nvSpPr>
          <p:spPr>
            <a:xfrm>
              <a:off x="5323" y="0"/>
              <a:ext cx="878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607000" r="-9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PA-矩形 3"/>
            <p:cNvSpPr/>
            <p:nvPr>
              <p:custDataLst>
                <p:tags r:id="rId5"/>
              </p:custDataLst>
            </p:nvPr>
          </p:nvSpPr>
          <p:spPr>
            <a:xfrm>
              <a:off x="3276" y="0"/>
              <a:ext cx="315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1040000" r="-3426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PA-矩形 4"/>
            <p:cNvSpPr/>
            <p:nvPr>
              <p:custDataLst>
                <p:tags r:id="rId6"/>
              </p:custDataLst>
            </p:nvPr>
          </p:nvSpPr>
          <p:spPr>
            <a:xfrm>
              <a:off x="3051" y="0"/>
              <a:ext cx="158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1937000" r="-709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PA-矩形 5"/>
            <p:cNvSpPr/>
            <p:nvPr>
              <p:custDataLst>
                <p:tags r:id="rId7"/>
              </p:custDataLst>
            </p:nvPr>
          </p:nvSpPr>
          <p:spPr>
            <a:xfrm>
              <a:off x="6291" y="0"/>
              <a:ext cx="585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1075000" r="-128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PA-矩形 6"/>
            <p:cNvSpPr/>
            <p:nvPr>
              <p:custDataLst>
                <p:tags r:id="rId8"/>
              </p:custDataLst>
            </p:nvPr>
          </p:nvSpPr>
          <p:spPr>
            <a:xfrm>
              <a:off x="6966" y="0"/>
              <a:ext cx="2273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307000" r="-226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PA-矩形 7"/>
            <p:cNvSpPr/>
            <p:nvPr>
              <p:custDataLst>
                <p:tags r:id="rId9"/>
              </p:custDataLst>
            </p:nvPr>
          </p:nvSpPr>
          <p:spPr>
            <a:xfrm>
              <a:off x="9328" y="0"/>
              <a:ext cx="945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987000" r="-43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PA-矩形 8"/>
            <p:cNvSpPr/>
            <p:nvPr>
              <p:custDataLst>
                <p:tags r:id="rId10"/>
              </p:custDataLst>
            </p:nvPr>
          </p:nvSpPr>
          <p:spPr>
            <a:xfrm>
              <a:off x="10363" y="0"/>
              <a:ext cx="428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2424000" r="-84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PA-矩形 9"/>
            <p:cNvSpPr/>
            <p:nvPr>
              <p:custDataLst>
                <p:tags r:id="rId11"/>
              </p:custDataLst>
            </p:nvPr>
          </p:nvSpPr>
          <p:spPr>
            <a:xfrm>
              <a:off x="10881" y="0"/>
              <a:ext cx="225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4836000" r="-1456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PA-矩形 10"/>
            <p:cNvSpPr/>
            <p:nvPr>
              <p:custDataLst>
                <p:tags r:id="rId12"/>
              </p:custDataLst>
            </p:nvPr>
          </p:nvSpPr>
          <p:spPr>
            <a:xfrm>
              <a:off x="11196" y="0"/>
              <a:ext cx="135" cy="810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8293000" r="-226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8" name="矩形 187"/>
          <p:cNvSpPr/>
          <p:nvPr/>
        </p:nvSpPr>
        <p:spPr>
          <a:xfrm>
            <a:off x="5313045" y="0"/>
            <a:ext cx="3816350" cy="131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5774055" y="411480"/>
            <a:ext cx="2894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CONTENT  </a:t>
            </a:r>
            <a:r>
              <a:rPr lang="zh-CN" altLang="en-US" sz="2800">
                <a:solidFill>
                  <a:schemeClr val="bg1"/>
                </a:solidFill>
              </a:rPr>
              <a:t>目录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5313045" y="1310640"/>
            <a:ext cx="3815080" cy="3832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6137275" y="1491615"/>
            <a:ext cx="24853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500">
                <a:solidFill>
                  <a:schemeClr val="accent5"/>
                </a:solidFill>
                <a:uFillTx/>
              </a:rPr>
              <a:t>项目背景</a:t>
            </a:r>
            <a:endParaRPr lang="zh-CN" altLang="en-US" sz="2000" b="1" kern="1500">
              <a:solidFill>
                <a:schemeClr val="accent5"/>
              </a:solidFill>
              <a:uFillTx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500">
                <a:solidFill>
                  <a:schemeClr val="accent5"/>
                </a:solidFill>
                <a:uFillTx/>
              </a:rPr>
              <a:t>项目优势</a:t>
            </a:r>
            <a:endParaRPr lang="zh-CN" altLang="en-US" sz="2000" b="1" kern="1500">
              <a:solidFill>
                <a:schemeClr val="accent5"/>
              </a:solidFill>
              <a:uFillTx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500">
                <a:solidFill>
                  <a:schemeClr val="accent5"/>
                </a:solidFill>
                <a:uFillTx/>
              </a:rPr>
              <a:t>产品介绍</a:t>
            </a:r>
            <a:endParaRPr lang="zh-CN" altLang="en-US" sz="2000" b="1" kern="1500">
              <a:solidFill>
                <a:schemeClr val="accent5"/>
              </a:solidFill>
              <a:uFillTx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500">
                <a:solidFill>
                  <a:schemeClr val="accent5"/>
                </a:solidFill>
                <a:uFillTx/>
              </a:rPr>
              <a:t>技术路线</a:t>
            </a:r>
            <a:endParaRPr lang="zh-CN" altLang="en-US" sz="2000" b="1" kern="1500">
              <a:solidFill>
                <a:schemeClr val="accent5"/>
              </a:solidFill>
              <a:uFillTx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500">
                <a:solidFill>
                  <a:schemeClr val="accent5"/>
                </a:solidFill>
                <a:uFillTx/>
              </a:rPr>
              <a:t>模块划分</a:t>
            </a:r>
            <a:endParaRPr lang="zh-CN" altLang="en-US" sz="2000" b="1" kern="1500">
              <a:solidFill>
                <a:schemeClr val="accent5"/>
              </a:solidFill>
              <a:uFillTx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500">
                <a:solidFill>
                  <a:schemeClr val="accent5"/>
                </a:solidFill>
                <a:uFillTx/>
              </a:rPr>
              <a:t>效果演示</a:t>
            </a:r>
            <a:endParaRPr lang="zh-CN" altLang="en-US" sz="2000" b="1" kern="1500">
              <a:solidFill>
                <a:schemeClr val="accent5"/>
              </a:solidFill>
              <a:uFillTx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500">
                <a:solidFill>
                  <a:schemeClr val="accent5"/>
                </a:solidFill>
                <a:uFillTx/>
              </a:rPr>
              <a:t>项目实现</a:t>
            </a:r>
            <a:endParaRPr lang="zh-CN" altLang="en-US" sz="2000" b="1" kern="1500">
              <a:solidFill>
                <a:schemeClr val="accent5"/>
              </a:solidFill>
              <a:uFillTx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6"/>
          <p:cNvSpPr txBox="1"/>
          <p:nvPr/>
        </p:nvSpPr>
        <p:spPr>
          <a:xfrm>
            <a:off x="-234950" y="2139140"/>
            <a:ext cx="3812540" cy="327660"/>
          </a:xfrm>
          <a:prstGeom prst="rect">
            <a:avLst/>
          </a:prstGeom>
        </p:spPr>
        <p:txBody>
          <a:bodyPr vert="horz" wrap="none" lIns="144000" rIns="144000">
            <a:noAutofit/>
          </a:bodyPr>
          <a:lstStyle/>
          <a:p>
            <a:pPr algn="r"/>
            <a:r>
              <a:rPr lang="zh-CN" altLang="en-US" sz="1600" b="1" kern="900">
                <a:solidFill>
                  <a:schemeClr val="tx1"/>
                </a:solidFill>
                <a:cs typeface="+mn-ea"/>
                <a:sym typeface="+mn-lt"/>
              </a:rPr>
              <a:t>核酸采样人员负担重</a:t>
            </a:r>
            <a:endParaRPr lang="zh-CN" altLang="en-US" sz="1600" b="1" kern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3924300" y="1449070"/>
            <a:ext cx="936625" cy="2876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0" name="右箭头 59"/>
          <p:cNvSpPr/>
          <p:nvPr/>
        </p:nvSpPr>
        <p:spPr>
          <a:xfrm>
            <a:off x="3924300" y="2282825"/>
            <a:ext cx="936625" cy="28829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1" name="右箭头 60"/>
          <p:cNvSpPr/>
          <p:nvPr/>
        </p:nvSpPr>
        <p:spPr>
          <a:xfrm>
            <a:off x="3918585" y="3218815"/>
            <a:ext cx="936625" cy="28829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94945"/>
            <a:ext cx="1574800" cy="463550"/>
          </a:xfrm>
          <a:prstGeom prst="rect">
            <a:avLst/>
          </a:prstGeom>
        </p:spPr>
      </p:pic>
      <p:sp>
        <p:nvSpPr>
          <p:cNvPr id="47" name="文本占位符 46"/>
          <p:cNvSpPr>
            <a:spLocks noGrp="1"/>
          </p:cNvSpPr>
          <p:nvPr>
            <p:ph type="body" sz="quarter" idx="13"/>
          </p:nvPr>
        </p:nvSpPr>
        <p:spPr>
          <a:xfrm>
            <a:off x="35560" y="23050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项目背景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899285" y="988892"/>
            <a:ext cx="167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r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kern="900">
                <a:cs typeface="+mn-ea"/>
                <a:sym typeface="+mn-lt"/>
              </a:rPr>
              <a:t>人工登记效率低</a:t>
            </a:r>
            <a:endParaRPr lang="zh-CN" altLang="en-US" sz="1600" b="1" kern="1500">
              <a:solidFill>
                <a:schemeClr val="accent5"/>
              </a:solidFill>
              <a:uFillTx/>
            </a:endParaRPr>
          </a:p>
        </p:txBody>
      </p:sp>
      <p:sp>
        <p:nvSpPr>
          <p:cNvPr id="63" name="TextBox 34"/>
          <p:cNvSpPr txBox="1"/>
          <p:nvPr/>
        </p:nvSpPr>
        <p:spPr>
          <a:xfrm>
            <a:off x="915558" y="1524259"/>
            <a:ext cx="2662032" cy="259347"/>
          </a:xfrm>
          <a:prstGeom prst="rect">
            <a:avLst/>
          </a:prstGeom>
        </p:spPr>
        <p:txBody>
          <a:bodyPr vert="horz" wrap="square" lIns="144000" rIns="144000">
            <a:noAutofit/>
          </a:bodyPr>
          <a:p>
            <a:pPr lvl="0" algn="r"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人工采样核酸的效率低  </a:t>
            </a: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4" name="TextBox 37"/>
          <p:cNvSpPr txBox="1"/>
          <p:nvPr/>
        </p:nvSpPr>
        <p:spPr>
          <a:xfrm>
            <a:off x="467360" y="2499554"/>
            <a:ext cx="3114675" cy="268572"/>
          </a:xfrm>
          <a:prstGeom prst="rect">
            <a:avLst/>
          </a:prstGeom>
        </p:spPr>
        <p:txBody>
          <a:bodyPr vert="horz" wrap="square" lIns="144000" rIns="144000">
            <a:noAutofit/>
          </a:bodyPr>
          <a:p>
            <a:pPr algn="r"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人多检测人员少，检测负担重</a:t>
            </a: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  <a:p>
            <a:pPr algn="r">
              <a:lnSpc>
                <a:spcPct val="120000"/>
              </a:lnSpc>
            </a:pP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5" name="文本框 13"/>
          <p:cNvSpPr txBox="1"/>
          <p:nvPr/>
        </p:nvSpPr>
        <p:spPr>
          <a:xfrm>
            <a:off x="1416100" y="3147785"/>
            <a:ext cx="2165935" cy="33739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600" b="1">
                <a:solidFill>
                  <a:schemeClr val="tx1"/>
                </a:solidFill>
                <a:cs typeface="+mn-ea"/>
                <a:sym typeface="+mn-lt"/>
              </a:rPr>
              <a:t>检测结果错误率高</a:t>
            </a:r>
            <a:endParaRPr lang="zh-CN" altLang="en-US" sz="1600" b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6" name="TextBox 40"/>
          <p:cNvSpPr txBox="1"/>
          <p:nvPr/>
        </p:nvSpPr>
        <p:spPr>
          <a:xfrm>
            <a:off x="895350" y="3561405"/>
            <a:ext cx="2686685" cy="268605"/>
          </a:xfrm>
          <a:prstGeom prst="rect">
            <a:avLst/>
          </a:prstGeom>
        </p:spPr>
        <p:txBody>
          <a:bodyPr vert="horz" wrap="square" lIns="144000" rIns="144000">
            <a:noAutofit/>
          </a:bodyPr>
          <a:p>
            <a:pPr lvl="0" algn="r"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检测任务重，人工错误率比较高</a:t>
            </a: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7" name="TextBox 33"/>
          <p:cNvSpPr txBox="1"/>
          <p:nvPr/>
        </p:nvSpPr>
        <p:spPr>
          <a:xfrm>
            <a:off x="5292397" y="1055370"/>
            <a:ext cx="3812495" cy="327419"/>
          </a:xfrm>
          <a:prstGeom prst="rect">
            <a:avLst/>
          </a:prstGeom>
        </p:spPr>
        <p:txBody>
          <a:bodyPr vert="horz" wrap="none" lIns="144000" rIns="144000">
            <a:noAutofit/>
          </a:bodyPr>
          <a:p>
            <a:r>
              <a:rPr lang="en-US" altLang="zh-CN" sz="1600" b="1" kern="900">
                <a:solidFill>
                  <a:schemeClr val="tx1"/>
                </a:solidFill>
                <a:cs typeface="+mn-ea"/>
                <a:sym typeface="+mn-lt"/>
              </a:rPr>
              <a:t>HoloLens</a:t>
            </a:r>
            <a:r>
              <a:rPr lang="zh-CN" altLang="en-US" sz="1600" b="1" kern="90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1600" b="1" kern="900">
                <a:solidFill>
                  <a:schemeClr val="tx1"/>
                </a:solidFill>
                <a:cs typeface="+mn-ea"/>
                <a:sym typeface="+mn-lt"/>
              </a:rPr>
              <a:t>执行人脸和二维码识别</a:t>
            </a:r>
            <a:endParaRPr lang="zh-CN" altLang="en-US" sz="1600" b="1" kern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TextBox 34"/>
          <p:cNvSpPr txBox="1"/>
          <p:nvPr/>
        </p:nvSpPr>
        <p:spPr>
          <a:xfrm>
            <a:off x="5292397" y="1519690"/>
            <a:ext cx="3812495" cy="268484"/>
          </a:xfrm>
          <a:prstGeom prst="rect">
            <a:avLst/>
          </a:prstGeom>
        </p:spPr>
        <p:txBody>
          <a:bodyPr vert="horz" wrap="square" lIns="144000" rIns="144000">
            <a:noAutofit/>
          </a:bodyPr>
          <a:p>
            <a:pPr lvl="0"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借助 </a:t>
            </a:r>
            <a:r>
              <a:rPr lang="en-US" altLang="zh-CN" sz="1200">
                <a:solidFill>
                  <a:schemeClr val="tx1"/>
                </a:solidFill>
                <a:cs typeface="+mn-ea"/>
                <a:sym typeface="+mn-lt"/>
              </a:rPr>
              <a:t>HoloLens</a:t>
            </a: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，</a:t>
            </a: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执行人脸和二维码识别 </a:t>
            </a: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9" name="TextBox 36"/>
          <p:cNvSpPr txBox="1"/>
          <p:nvPr/>
        </p:nvSpPr>
        <p:spPr>
          <a:xfrm>
            <a:off x="5292397" y="2139950"/>
            <a:ext cx="3812233" cy="327309"/>
          </a:xfrm>
          <a:prstGeom prst="rect">
            <a:avLst/>
          </a:prstGeom>
        </p:spPr>
        <p:txBody>
          <a:bodyPr vert="horz" wrap="none" lIns="144000" rIns="144000">
            <a:noAutofit/>
          </a:bodyPr>
          <a:p>
            <a:r>
              <a:rPr lang="en-US" altLang="zh-CN" sz="1600" b="1" kern="900">
                <a:solidFill>
                  <a:schemeClr val="tx1"/>
                </a:solidFill>
                <a:cs typeface="+mn-ea"/>
                <a:sym typeface="+mn-lt"/>
              </a:rPr>
              <a:t>STM32 </a:t>
            </a:r>
            <a:r>
              <a:rPr lang="zh-CN" altLang="en-US" sz="1600" b="1" kern="900">
                <a:solidFill>
                  <a:schemeClr val="tx1"/>
                </a:solidFill>
                <a:cs typeface="+mn-ea"/>
                <a:sym typeface="+mn-lt"/>
              </a:rPr>
              <a:t>操控一体式回收机器人</a:t>
            </a:r>
            <a:endParaRPr lang="zh-CN" altLang="en-US" sz="1600" b="1" kern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0" name="TextBox 37"/>
          <p:cNvSpPr txBox="1"/>
          <p:nvPr/>
        </p:nvSpPr>
        <p:spPr>
          <a:xfrm>
            <a:off x="5292397" y="2499644"/>
            <a:ext cx="3812233" cy="268393"/>
          </a:xfrm>
          <a:prstGeom prst="rect">
            <a:avLst/>
          </a:prstGeom>
        </p:spPr>
        <p:txBody>
          <a:bodyPr vert="horz" wrap="square" lIns="144000" rIns="144000">
            <a:no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操控棉签和实现棉签的自动回收</a:t>
            </a: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1" name="TextBox 39"/>
          <p:cNvSpPr txBox="1"/>
          <p:nvPr/>
        </p:nvSpPr>
        <p:spPr>
          <a:xfrm>
            <a:off x="5331767" y="3157220"/>
            <a:ext cx="3812233" cy="327410"/>
          </a:xfrm>
          <a:prstGeom prst="rect">
            <a:avLst/>
          </a:prstGeom>
        </p:spPr>
        <p:txBody>
          <a:bodyPr vert="horz" wrap="none" lIns="144000" rIns="144000">
            <a:noAutofit/>
          </a:bodyPr>
          <a:p>
            <a:r>
              <a:rPr lang="zh-CN" altLang="en-US" sz="1600" b="1" kern="900">
                <a:solidFill>
                  <a:schemeClr val="tx1"/>
                </a:solidFill>
                <a:cs typeface="+mn-ea"/>
                <a:sym typeface="+mn-lt"/>
              </a:rPr>
              <a:t>智能机械臂辅助采样</a:t>
            </a:r>
            <a:endParaRPr lang="zh-CN" altLang="en-US" sz="1600" b="1" kern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2" name="TextBox 40"/>
          <p:cNvSpPr txBox="1"/>
          <p:nvPr/>
        </p:nvSpPr>
        <p:spPr>
          <a:xfrm>
            <a:off x="5331767" y="3565914"/>
            <a:ext cx="3812233" cy="268477"/>
          </a:xfrm>
          <a:prstGeom prst="rect">
            <a:avLst/>
          </a:prstGeom>
        </p:spPr>
        <p:txBody>
          <a:bodyPr vert="horz" wrap="square" lIns="144000" rIns="144000">
            <a:noAutofit/>
          </a:bodyPr>
          <a:p>
            <a:pPr lvl="0"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基于六轴机械臂实现智能化辅助采样</a:t>
            </a: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94945"/>
            <a:ext cx="1574800" cy="463550"/>
          </a:xfrm>
          <a:prstGeom prst="rect">
            <a:avLst/>
          </a:prstGeom>
        </p:spPr>
      </p:pic>
      <p:sp>
        <p:nvSpPr>
          <p:cNvPr id="47" name="文本占位符 46"/>
          <p:cNvSpPr>
            <a:spLocks noGrp="1"/>
          </p:cNvSpPr>
          <p:nvPr>
            <p:ph type="body" sz="quarter" idx="13"/>
          </p:nvPr>
        </p:nvSpPr>
        <p:spPr>
          <a:xfrm>
            <a:off x="35560" y="23050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项目优势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827405" y="818515"/>
          <a:ext cx="7553325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775"/>
                <a:gridCol w="2517775"/>
                <a:gridCol w="2517775"/>
              </a:tblGrid>
              <a:tr h="508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核酸检测模式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优点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缺点</a:t>
                      </a:r>
                      <a:endParaRPr lang="zh-CN" altLang="en-US" sz="1600"/>
                    </a:p>
                  </a:txBody>
                  <a:tcPr anchor="ctr"/>
                </a:tc>
              </a:tr>
              <a:tr h="713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医务人员检测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Font typeface="+mj-lt"/>
                        <a:buAutoNum type="arabicPeriod"/>
                      </a:pPr>
                      <a:r>
                        <a:rPr lang="zh-CN" altLang="en-US" sz="1400"/>
                        <a:t>采集容错性更强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Font typeface="+mj-lt"/>
                        <a:buAutoNum type="arabicPeriod"/>
                      </a:pPr>
                      <a:r>
                        <a:rPr lang="zh-CN" altLang="en-US" sz="1400"/>
                        <a:t>人性化服务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疲惫后易出错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人力资源利用率低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易出现信息传递错误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1332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机器人辅助人工检测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不会疲惫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可减少信息传递错误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减少人工工作量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相对低成本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采集容错性差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开环控制，无法确保安全性与可靠性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13328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纯核酸机器人检测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自动化程度高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一致性强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信息传递错误最少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技术难度大</a:t>
                      </a:r>
                      <a:endParaRPr lang="zh-CN" altLang="en-US" sz="1400"/>
                    </a:p>
                    <a:p>
                      <a:pPr marL="342900" indent="-342900" fontAlgn="auto">
                        <a:lnSpc>
                          <a:spcPct val="110000"/>
                        </a:lnSpc>
                        <a:spcBef>
                          <a:spcPts val="600"/>
                        </a:spcBef>
                        <a:buAutoNum type="arabicPeriod"/>
                      </a:pPr>
                      <a:r>
                        <a:rPr lang="zh-CN" altLang="en-US" sz="1400"/>
                        <a:t>成本高</a:t>
                      </a:r>
                      <a:endParaRPr lang="zh-CN" altLang="en-US" sz="14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94945"/>
            <a:ext cx="1574800" cy="46355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5560" y="23050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产品介绍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0" y="840105"/>
            <a:ext cx="2298700" cy="304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2445385"/>
            <a:ext cx="2195195" cy="1446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95" y="853440"/>
            <a:ext cx="2195195" cy="14427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255" y="853440"/>
            <a:ext cx="2194560" cy="1442720"/>
          </a:xfrm>
          <a:prstGeom prst="rect">
            <a:avLst/>
          </a:prstGeom>
        </p:spPr>
      </p:pic>
      <p:sp>
        <p:nvSpPr>
          <p:cNvPr id="43" name="右箭头 42"/>
          <p:cNvSpPr/>
          <p:nvPr/>
        </p:nvSpPr>
        <p:spPr>
          <a:xfrm>
            <a:off x="2915920" y="4443730"/>
            <a:ext cx="936625" cy="2876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5605" y="4264660"/>
            <a:ext cx="2486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HoloLens </a:t>
            </a:r>
            <a:r>
              <a:rPr lang="zh-CN" altLang="en-US"/>
              <a:t>执行二维码和人脸识别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851910" y="4403725"/>
            <a:ext cx="201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机械臂采样核酸</a:t>
            </a:r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652135" y="4443095"/>
            <a:ext cx="936625" cy="2876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60515" y="4265295"/>
            <a:ext cx="2135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STM32 </a:t>
            </a:r>
            <a:r>
              <a:rPr lang="zh-CN" altLang="en-US"/>
              <a:t>操控实现棉签回收</a:t>
            </a:r>
            <a:endParaRPr lang="zh-CN" altLang="en-US"/>
          </a:p>
        </p:txBody>
      </p:sp>
      <p:pic>
        <p:nvPicPr>
          <p:cNvPr id="2" name="图片 1" descr="IMG_20220818_1353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89000" y="2427605"/>
            <a:ext cx="2205990" cy="14458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对角圆角矩形 41"/>
          <p:cNvSpPr/>
          <p:nvPr/>
        </p:nvSpPr>
        <p:spPr>
          <a:xfrm>
            <a:off x="1619250" y="1203325"/>
            <a:ext cx="6097270" cy="3642995"/>
          </a:xfrm>
          <a:prstGeom prst="round2DiagRect">
            <a:avLst/>
          </a:prstGeom>
          <a:solidFill>
            <a:srgbClr val="F7F7F7"/>
          </a:solidFill>
          <a:ln>
            <a:noFill/>
          </a:ln>
          <a:effectLst>
            <a:outerShdw blurRad="1651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363" tIns="29682" rIns="59363" bIns="29682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grpSp>
        <p:nvGrpSpPr>
          <p:cNvPr id="3" name="组合 25"/>
          <p:cNvGrpSpPr/>
          <p:nvPr/>
        </p:nvGrpSpPr>
        <p:grpSpPr>
          <a:xfrm>
            <a:off x="960120" y="949325"/>
            <a:ext cx="1225550" cy="1126490"/>
            <a:chOff x="7109111" y="2548965"/>
            <a:chExt cx="2397222" cy="2093640"/>
          </a:xfrm>
        </p:grpSpPr>
        <p:grpSp>
          <p:nvGrpSpPr>
            <p:cNvPr id="4" name="组合 13"/>
            <p:cNvGrpSpPr/>
            <p:nvPr/>
          </p:nvGrpSpPr>
          <p:grpSpPr>
            <a:xfrm>
              <a:off x="7109111" y="2548965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4095" tIns="47047" rIns="94095" bIns="47047" numCol="1" anchor="t" anchorCtr="0" compatLnSpc="1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6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4095" tIns="47047" rIns="94095" bIns="47047" numCol="1" anchor="t" anchorCtr="0" compatLnSpc="1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7"/>
            <p:cNvSpPr/>
            <p:nvPr/>
          </p:nvSpPr>
          <p:spPr bwMode="auto">
            <a:xfrm>
              <a:off x="7307844" y="2841650"/>
              <a:ext cx="1999755" cy="1508271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4095" tIns="47047" rIns="94095" bIns="47047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42014" y="3298213"/>
              <a:ext cx="1993597" cy="51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cs typeface="+mn-ea"/>
                  <a:sym typeface="+mn-lt"/>
                </a:rPr>
                <a:t>HoloLens 2</a:t>
              </a:r>
              <a:endParaRPr lang="en-US" altLang="zh-CN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矩形 30"/>
          <p:cNvSpPr>
            <a:spLocks noChangeArrowheads="1"/>
          </p:cNvSpPr>
          <p:nvPr/>
        </p:nvSpPr>
        <p:spPr bwMode="auto">
          <a:xfrm>
            <a:off x="2339340" y="1275080"/>
            <a:ext cx="5277485" cy="298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3939" tIns="51970" rIns="103939" bIns="5197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200">
                <a:solidFill>
                  <a:schemeClr val="tx1"/>
                </a:solidFill>
                <a:cs typeface="+mn-ea"/>
                <a:sym typeface="+mn-lt"/>
              </a:rPr>
              <a:t>HoloLens 2 </a:t>
            </a: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模块使用HoloLens 2 设备实现被测人员扫描、采样管ID扫描和人员-采样管关联。</a:t>
            </a:r>
            <a:r>
              <a:rPr lang="zh-CN" altLang="en-US" sz="1200">
                <a:cs typeface="+mn-ea"/>
                <a:sym typeface="+mn-lt"/>
              </a:rPr>
              <a:t>医护人员在持续高强度作业下易疲惫，疲惫后容易出现错误匹配。对此，我们使用采样管</a:t>
            </a:r>
            <a:r>
              <a:rPr lang="en-US" altLang="zh-CN" sz="1200">
                <a:cs typeface="+mn-ea"/>
                <a:sym typeface="+mn-lt"/>
              </a:rPr>
              <a:t>ID</a:t>
            </a:r>
            <a:r>
              <a:rPr lang="zh-CN" altLang="en-US" sz="1200">
                <a:cs typeface="+mn-ea"/>
                <a:sym typeface="+mn-lt"/>
              </a:rPr>
              <a:t>扫描技术，由设备预先扫描采样管上所张贴的采样管</a:t>
            </a:r>
            <a:r>
              <a:rPr lang="en-US" altLang="zh-CN" sz="1200">
                <a:cs typeface="+mn-ea"/>
                <a:sym typeface="+mn-lt"/>
              </a:rPr>
              <a:t>ID</a:t>
            </a:r>
            <a:r>
              <a:rPr lang="zh-CN" altLang="en-US" sz="1200">
                <a:cs typeface="+mn-ea"/>
                <a:sym typeface="+mn-lt"/>
              </a:rPr>
              <a:t>，之后使用人脸识别技术，自动将被采样人员信息与采样管关联在一起，减少此类错误。</a:t>
            </a:r>
            <a:endParaRPr lang="zh-CN" altLang="en-US" sz="1200"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b="1">
                <a:cs typeface="+mn-ea"/>
                <a:sym typeface="+mn-lt"/>
              </a:rPr>
              <a:t>采样管</a:t>
            </a:r>
            <a:r>
              <a:rPr lang="en-US" altLang="zh-CN" sz="1200" b="1">
                <a:cs typeface="+mn-ea"/>
                <a:sym typeface="+mn-lt"/>
              </a:rPr>
              <a:t>ID</a:t>
            </a:r>
            <a:r>
              <a:rPr lang="zh-CN" altLang="en-US" sz="1200" b="1">
                <a:cs typeface="+mn-ea"/>
                <a:sym typeface="+mn-lt"/>
              </a:rPr>
              <a:t>扫描：</a:t>
            </a:r>
            <a:r>
              <a:rPr lang="zh-CN" altLang="en-US" sz="1200">
                <a:cs typeface="+mn-ea"/>
                <a:sym typeface="+mn-lt"/>
              </a:rPr>
              <a:t>我们使用摄像头扫描采样管上的条形码，结合被测人员扫描模块实现采样管与人员信息的关联。在扫描一采样管后，系统自动记录采样管ID。</a:t>
            </a: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zh-CN" altLang="en-US" sz="1200" b="1">
                <a:solidFill>
                  <a:schemeClr val="tx1"/>
                </a:solidFill>
                <a:cs typeface="+mn-ea"/>
                <a:sym typeface="+mn-lt"/>
              </a:rPr>
              <a:t>人员扫描：</a:t>
            </a:r>
            <a:r>
              <a:rPr lang="zh-CN" altLang="en-US" sz="1200">
                <a:solidFill>
                  <a:schemeClr val="tx1"/>
                </a:solidFill>
                <a:cs typeface="+mn-ea"/>
                <a:sym typeface="+mn-lt"/>
              </a:rPr>
              <a:t>我们使用人脸识别实现非接触人员扫描，人脸信息可预先录入系统或存放在第三方人员信息数据库中。</a:t>
            </a:r>
            <a:endParaRPr lang="zh-CN" altLang="en-US" sz="12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0505"/>
            <a:ext cx="1574800" cy="46355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28270" y="26733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模块划分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对角圆角矩形 41"/>
          <p:cNvSpPr/>
          <p:nvPr/>
        </p:nvSpPr>
        <p:spPr>
          <a:xfrm>
            <a:off x="594360" y="1203325"/>
            <a:ext cx="8447405" cy="3703955"/>
          </a:xfrm>
          <a:prstGeom prst="round2DiagRect">
            <a:avLst/>
          </a:prstGeom>
          <a:solidFill>
            <a:srgbClr val="F7F7F7"/>
          </a:solidFill>
          <a:ln>
            <a:noFill/>
          </a:ln>
          <a:effectLst>
            <a:outerShdw blurRad="1651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363" tIns="29682" rIns="59363" bIns="29682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1635125"/>
            <a:ext cx="3262630" cy="2585085"/>
          </a:xfrm>
          <a:prstGeom prst="rect">
            <a:avLst/>
          </a:prstGeom>
        </p:spPr>
      </p:pic>
      <p:grpSp>
        <p:nvGrpSpPr>
          <p:cNvPr id="3" name="组合 25"/>
          <p:cNvGrpSpPr/>
          <p:nvPr/>
        </p:nvGrpSpPr>
        <p:grpSpPr>
          <a:xfrm>
            <a:off x="179070" y="915035"/>
            <a:ext cx="1225550" cy="1126490"/>
            <a:chOff x="7109111" y="2548965"/>
            <a:chExt cx="2397222" cy="2093640"/>
          </a:xfrm>
        </p:grpSpPr>
        <p:grpSp>
          <p:nvGrpSpPr>
            <p:cNvPr id="4" name="组合 13"/>
            <p:cNvGrpSpPr/>
            <p:nvPr/>
          </p:nvGrpSpPr>
          <p:grpSpPr>
            <a:xfrm>
              <a:off x="7109111" y="2548965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4095" tIns="47047" rIns="94095" bIns="47047" numCol="1" anchor="t" anchorCtr="0" compatLnSpc="1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6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4095" tIns="47047" rIns="94095" bIns="47047" numCol="1" anchor="t" anchorCtr="0" compatLnSpc="1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7"/>
            <p:cNvSpPr/>
            <p:nvPr/>
          </p:nvSpPr>
          <p:spPr bwMode="auto">
            <a:xfrm>
              <a:off x="7307844" y="2841650"/>
              <a:ext cx="1999755" cy="1508271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4095" tIns="47047" rIns="94095" bIns="47047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42014" y="3298213"/>
              <a:ext cx="1993597" cy="51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cs typeface="+mn-ea"/>
                  <a:sym typeface="+mn-lt"/>
                </a:rPr>
                <a:t>机械臂模块</a:t>
              </a: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矩形 30"/>
          <p:cNvSpPr>
            <a:spLocks noChangeArrowheads="1"/>
          </p:cNvSpPr>
          <p:nvPr/>
        </p:nvSpPr>
        <p:spPr bwMode="auto">
          <a:xfrm>
            <a:off x="4225925" y="1884045"/>
            <a:ext cx="4334510" cy="2021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3939" tIns="51970" rIns="103939" bIns="51970">
            <a:spAutoFit/>
          </a:bodyPr>
          <a:lstStyle/>
          <a:p>
            <a:pPr lvl="0">
              <a:lnSpc>
                <a:spcPct val="130000"/>
              </a:lnSpc>
            </a:pPr>
            <a:r>
              <a:rPr sz="1200">
                <a:solidFill>
                  <a:schemeClr val="tx1"/>
                </a:solidFill>
                <a:cs typeface="+mn-ea"/>
                <a:sym typeface="+mn-lt"/>
              </a:rPr>
              <a:t>本模块基于六轴多功能机械臂开发，使用机械臂动作，进而操纵采样棉签，完成咽拭子采样流程，并结合一体回收机器人模块回收样本。对比与以前人工采样，机械臂采样第一是可以减少重复性工作带来的错误；第二便是机械工作更加规范，可以有效的抵制疫情病毒的交叉感染风险。</a:t>
            </a: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sz="1200" b="1">
                <a:solidFill>
                  <a:schemeClr val="tx1"/>
                </a:solidFill>
                <a:cs typeface="+mn-ea"/>
                <a:sym typeface="+mn-lt"/>
              </a:rPr>
              <a:t>机械臂采样模块中</a:t>
            </a:r>
            <a:r>
              <a:rPr lang="zh-CN" sz="1200" b="1">
                <a:solidFill>
                  <a:schemeClr val="tx1"/>
                </a:solidFill>
                <a:cs typeface="+mn-ea"/>
                <a:sym typeface="+mn-lt"/>
              </a:rPr>
              <a:t>：</a:t>
            </a:r>
            <a:r>
              <a:rPr sz="1200">
                <a:solidFill>
                  <a:schemeClr val="tx1"/>
                </a:solidFill>
                <a:cs typeface="+mn-ea"/>
                <a:sym typeface="+mn-lt"/>
              </a:rPr>
              <a:t>使用串口下发机械臂动作指令给机械臂，然后由机械臂内建闭源代码执行动作。</a:t>
            </a:r>
            <a:endParaRPr sz="12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05"/>
            <a:ext cx="1574800" cy="46355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28270" y="26733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模块划分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对角圆角矩形 41"/>
          <p:cNvSpPr/>
          <p:nvPr/>
        </p:nvSpPr>
        <p:spPr>
          <a:xfrm>
            <a:off x="725170" y="1183640"/>
            <a:ext cx="8199755" cy="3642995"/>
          </a:xfrm>
          <a:prstGeom prst="round2DiagRect">
            <a:avLst/>
          </a:prstGeom>
          <a:solidFill>
            <a:srgbClr val="F7F7F7"/>
          </a:solidFill>
          <a:ln>
            <a:noFill/>
          </a:ln>
          <a:effectLst>
            <a:outerShdw blurRad="1651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363" tIns="29682" rIns="59363" bIns="29682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381125"/>
            <a:ext cx="2857500" cy="3248025"/>
          </a:xfrm>
          <a:prstGeom prst="rect">
            <a:avLst/>
          </a:prstGeom>
        </p:spPr>
      </p:pic>
      <p:grpSp>
        <p:nvGrpSpPr>
          <p:cNvPr id="3" name="组合 25"/>
          <p:cNvGrpSpPr/>
          <p:nvPr/>
        </p:nvGrpSpPr>
        <p:grpSpPr>
          <a:xfrm>
            <a:off x="539115" y="915670"/>
            <a:ext cx="1225550" cy="1126490"/>
            <a:chOff x="7109111" y="2548965"/>
            <a:chExt cx="2397222" cy="2093640"/>
          </a:xfrm>
        </p:grpSpPr>
        <p:grpSp>
          <p:nvGrpSpPr>
            <p:cNvPr id="4" name="组合 13"/>
            <p:cNvGrpSpPr/>
            <p:nvPr/>
          </p:nvGrpSpPr>
          <p:grpSpPr>
            <a:xfrm>
              <a:off x="7109111" y="2548965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4095" tIns="47047" rIns="94095" bIns="47047" numCol="1" anchor="t" anchorCtr="0" compatLnSpc="1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6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4095" tIns="47047" rIns="94095" bIns="47047" numCol="1" anchor="t" anchorCtr="0" compatLnSpc="1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7"/>
            <p:cNvSpPr/>
            <p:nvPr/>
          </p:nvSpPr>
          <p:spPr bwMode="auto">
            <a:xfrm>
              <a:off x="7307844" y="2841650"/>
              <a:ext cx="1999755" cy="1508271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4095" tIns="47047" rIns="94095" bIns="47047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13446" y="3168393"/>
              <a:ext cx="1993597" cy="855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  <a:cs typeface="+mn-ea"/>
                  <a:sym typeface="+mn-lt"/>
                </a:rPr>
                <a:t>一体回收机器人模块</a:t>
              </a: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矩形 30"/>
          <p:cNvSpPr>
            <a:spLocks noChangeArrowheads="1"/>
          </p:cNvSpPr>
          <p:nvPr/>
        </p:nvSpPr>
        <p:spPr bwMode="auto">
          <a:xfrm>
            <a:off x="4009390" y="1884680"/>
            <a:ext cx="5277485" cy="298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3939" tIns="51970" rIns="103939" bIns="51970">
            <a:spAutoFit/>
          </a:bodyPr>
          <a:lstStyle/>
          <a:p>
            <a:pPr lvl="0">
              <a:lnSpc>
                <a:spcPct val="130000"/>
              </a:lnSpc>
            </a:pPr>
            <a:r>
              <a:rPr sz="1200">
                <a:solidFill>
                  <a:schemeClr val="tx1"/>
                </a:solidFill>
                <a:cs typeface="+mn-ea"/>
                <a:sym typeface="+mn-lt"/>
              </a:rPr>
              <a:t>本模块基于多个现有基础部件自主研发，使用STM32操控。</a:t>
            </a: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sz="1200" b="1">
                <a:cs typeface="+mn-ea"/>
                <a:sym typeface="+mn-lt"/>
              </a:rPr>
              <a:t>试管盖旋紧旋松</a:t>
            </a:r>
            <a:r>
              <a:rPr lang="zh-CN" sz="1200" b="1">
                <a:cs typeface="+mn-ea"/>
                <a:sym typeface="+mn-lt"/>
              </a:rPr>
              <a:t>：</a:t>
            </a:r>
            <a:r>
              <a:rPr sz="1200">
                <a:solidFill>
                  <a:schemeClr val="tx1"/>
                </a:solidFill>
                <a:cs typeface="+mn-ea"/>
                <a:sym typeface="+mn-lt"/>
              </a:rPr>
              <a:t>使用滑台、电机、舵机与机械爪实现</a:t>
            </a:r>
            <a:r>
              <a:rPr lang="zh-CN" sz="1200">
                <a:solidFill>
                  <a:schemeClr val="tx1"/>
                </a:solidFill>
                <a:cs typeface="+mn-ea"/>
                <a:sym typeface="+mn-lt"/>
              </a:rPr>
              <a:t>；</a:t>
            </a: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sz="1200" b="1">
                <a:cs typeface="+mn-ea"/>
                <a:sym typeface="+mn-lt"/>
              </a:rPr>
              <a:t>检测棉签</a:t>
            </a:r>
            <a:r>
              <a:rPr lang="zh-CN" sz="1200" b="1">
                <a:cs typeface="+mn-ea"/>
                <a:sym typeface="+mn-lt"/>
              </a:rPr>
              <a:t>：</a:t>
            </a:r>
            <a:r>
              <a:rPr sz="1200">
                <a:cs typeface="+mn-ea"/>
                <a:sym typeface="+mn-lt"/>
              </a:rPr>
              <a:t>使用红外对射传感器</a:t>
            </a:r>
            <a:r>
              <a:rPr lang="zh-CN" sz="1200">
                <a:cs typeface="+mn-ea"/>
                <a:sym typeface="+mn-lt"/>
              </a:rPr>
              <a:t>检测</a:t>
            </a:r>
            <a:r>
              <a:rPr sz="1200">
                <a:cs typeface="+mn-ea"/>
                <a:sym typeface="+mn-lt"/>
              </a:rPr>
              <a:t>。</a:t>
            </a:r>
            <a:endParaRPr sz="1200" b="1"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sz="1200" b="1"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sz="1200" b="1">
                <a:cs typeface="+mn-ea"/>
                <a:sym typeface="+mn-lt"/>
              </a:rPr>
              <a:t>试管夹持</a:t>
            </a:r>
            <a:r>
              <a:rPr lang="zh-CN" sz="1200" b="1">
                <a:cs typeface="+mn-ea"/>
                <a:sym typeface="+mn-lt"/>
              </a:rPr>
              <a:t>：</a:t>
            </a:r>
            <a:r>
              <a:rPr sz="1200">
                <a:solidFill>
                  <a:schemeClr val="tx1"/>
                </a:solidFill>
                <a:cs typeface="+mn-ea"/>
                <a:sym typeface="+mn-lt"/>
              </a:rPr>
              <a:t>使用舵机与机械爪实现，并配合机械臂</a:t>
            </a:r>
            <a:r>
              <a:rPr lang="zh-CN" sz="1200">
                <a:solidFill>
                  <a:schemeClr val="tx1"/>
                </a:solidFill>
                <a:cs typeface="+mn-ea"/>
                <a:sym typeface="+mn-lt"/>
              </a:rPr>
              <a:t>采样</a:t>
            </a:r>
            <a:r>
              <a:rPr sz="1200">
                <a:solidFill>
                  <a:schemeClr val="tx1"/>
                </a:solidFill>
                <a:cs typeface="+mn-ea"/>
                <a:sym typeface="+mn-lt"/>
              </a:rPr>
              <a:t>模块回收样品；</a:t>
            </a: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sz="1200" b="1">
                <a:cs typeface="+mn-ea"/>
                <a:sym typeface="+mn-lt"/>
              </a:rPr>
              <a:t>采样管放置检测</a:t>
            </a:r>
            <a:r>
              <a:rPr lang="zh-CN" sz="1200" b="1">
                <a:cs typeface="+mn-ea"/>
                <a:sym typeface="+mn-lt"/>
              </a:rPr>
              <a:t>：</a:t>
            </a:r>
            <a:r>
              <a:rPr sz="1200">
                <a:solidFill>
                  <a:schemeClr val="tx1"/>
                </a:solidFill>
                <a:cs typeface="+mn-ea"/>
                <a:sym typeface="+mn-lt"/>
              </a:rPr>
              <a:t>使用压力传感器实现；</a:t>
            </a: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en-US" sz="1200">
                <a:solidFill>
                  <a:schemeClr val="tx1"/>
                </a:solidFill>
                <a:cs typeface="+mn-ea"/>
                <a:sym typeface="+mn-lt"/>
              </a:rPr>
              <a:t> </a:t>
            </a:r>
            <a:endParaRPr sz="1200">
              <a:solidFill>
                <a:schemeClr val="tx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lang="zh-CN" sz="12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05"/>
            <a:ext cx="1574800" cy="46355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28270" y="26733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模块划分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0505"/>
            <a:ext cx="1574800" cy="46355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28270" y="301625"/>
            <a:ext cx="1446530" cy="392430"/>
          </a:xfrm>
          <a:solidFill>
            <a:srgbClr val="000000">
              <a:alpha val="0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技术架构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8" name="TextBox 33"/>
          <p:cNvSpPr txBox="1"/>
          <p:nvPr/>
        </p:nvSpPr>
        <p:spPr>
          <a:xfrm>
            <a:off x="554990" y="1124902"/>
            <a:ext cx="1695450" cy="313690"/>
          </a:xfrm>
          <a:prstGeom prst="rect">
            <a:avLst/>
          </a:prstGeom>
        </p:spPr>
        <p:txBody>
          <a:bodyPr vert="horz" wrap="none" lIns="144000" rIns="144000">
            <a:noAutofit/>
          </a:bodyPr>
          <a:lstStyle/>
          <a:p>
            <a:pPr algn="r"/>
            <a:r>
              <a:rPr lang="zh-CN" altLang="en-US" sz="1600" b="1" kern="900" dirty="0">
                <a:solidFill>
                  <a:schemeClr val="tx1"/>
                </a:solidFill>
                <a:cs typeface="+mn-ea"/>
                <a:sym typeface="+mn-lt"/>
              </a:rPr>
              <a:t>感知层技术</a:t>
            </a:r>
            <a:endParaRPr lang="zh-CN" altLang="en-US" sz="1600" b="1" kern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0" name="TextBox 36"/>
          <p:cNvSpPr txBox="1"/>
          <p:nvPr/>
        </p:nvSpPr>
        <p:spPr>
          <a:xfrm>
            <a:off x="469900" y="1822132"/>
            <a:ext cx="1780540" cy="327660"/>
          </a:xfrm>
          <a:prstGeom prst="rect">
            <a:avLst/>
          </a:prstGeom>
        </p:spPr>
        <p:txBody>
          <a:bodyPr vert="horz" wrap="none" lIns="144000" rIns="144000">
            <a:noAutofit/>
          </a:bodyPr>
          <a:lstStyle/>
          <a:p>
            <a:pPr algn="r"/>
            <a:r>
              <a:rPr lang="zh-CN" altLang="en-US" sz="1600" b="1" kern="900" dirty="0">
                <a:solidFill>
                  <a:schemeClr val="tx1"/>
                </a:solidFill>
                <a:cs typeface="+mn-ea"/>
                <a:sym typeface="+mn-lt"/>
              </a:rPr>
              <a:t>传输层技术</a:t>
            </a:r>
            <a:endParaRPr lang="zh-CN" altLang="en-US" sz="1600" b="1" kern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2343150" y="1137920"/>
            <a:ext cx="936625" cy="2876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0" name="右箭头 59"/>
          <p:cNvSpPr/>
          <p:nvPr/>
        </p:nvSpPr>
        <p:spPr>
          <a:xfrm>
            <a:off x="2343150" y="1841817"/>
            <a:ext cx="936625" cy="28829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1" name="右箭头 60"/>
          <p:cNvSpPr/>
          <p:nvPr/>
        </p:nvSpPr>
        <p:spPr>
          <a:xfrm>
            <a:off x="2343150" y="2558722"/>
            <a:ext cx="936625" cy="28829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2" name="TextBox 33"/>
          <p:cNvSpPr txBox="1"/>
          <p:nvPr/>
        </p:nvSpPr>
        <p:spPr>
          <a:xfrm>
            <a:off x="1029970" y="3988117"/>
            <a:ext cx="1220470" cy="327660"/>
          </a:xfrm>
          <a:prstGeom prst="rect">
            <a:avLst/>
          </a:prstGeom>
        </p:spPr>
        <p:txBody>
          <a:bodyPr vert="horz" wrap="none" lIns="144000" rIns="144000">
            <a:noAutofit/>
          </a:bodyPr>
          <a:lstStyle/>
          <a:p>
            <a:pPr algn="r"/>
            <a:r>
              <a:rPr lang="zh-CN" altLang="en-US" sz="1600" b="1" kern="900" dirty="0">
                <a:solidFill>
                  <a:schemeClr val="tx1"/>
                </a:solidFill>
                <a:cs typeface="+mn-ea"/>
                <a:sym typeface="+mn-lt"/>
              </a:rPr>
              <a:t>云应用</a:t>
            </a:r>
            <a:endParaRPr lang="zh-CN" altLang="en-US" sz="1600" b="1" kern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3" name="TextBox 33"/>
          <p:cNvSpPr txBox="1"/>
          <p:nvPr/>
        </p:nvSpPr>
        <p:spPr>
          <a:xfrm>
            <a:off x="782955" y="2539037"/>
            <a:ext cx="1467485" cy="327660"/>
          </a:xfrm>
          <a:prstGeom prst="rect">
            <a:avLst/>
          </a:prstGeom>
        </p:spPr>
        <p:txBody>
          <a:bodyPr vert="horz" wrap="none" lIns="144000" rIns="144000">
            <a:noAutofit/>
          </a:bodyPr>
          <a:lstStyle/>
          <a:p>
            <a:pPr algn="r"/>
            <a:r>
              <a:rPr lang="zh-CN" altLang="en-US" sz="1600" b="1" kern="900" dirty="0">
                <a:solidFill>
                  <a:schemeClr val="tx1"/>
                </a:solidFill>
                <a:cs typeface="+mn-ea"/>
                <a:sym typeface="+mn-lt"/>
              </a:rPr>
              <a:t>控制层技术</a:t>
            </a:r>
            <a:endParaRPr lang="zh-CN" altLang="en-US" sz="1600" b="1" kern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5" name="TextBox 36"/>
          <p:cNvSpPr txBox="1"/>
          <p:nvPr/>
        </p:nvSpPr>
        <p:spPr>
          <a:xfrm>
            <a:off x="372745" y="3291840"/>
            <a:ext cx="1877695" cy="327660"/>
          </a:xfrm>
          <a:prstGeom prst="rect">
            <a:avLst/>
          </a:prstGeom>
        </p:spPr>
        <p:txBody>
          <a:bodyPr vert="horz" wrap="none" lIns="144000" rIns="144000">
            <a:noAutofit/>
          </a:bodyPr>
          <a:lstStyle/>
          <a:p>
            <a:pPr algn="r"/>
            <a:r>
              <a:rPr lang="zh-CN" altLang="en-US" sz="1600" b="1" kern="900" dirty="0">
                <a:solidFill>
                  <a:schemeClr val="tx1"/>
                </a:solidFill>
                <a:cs typeface="+mn-ea"/>
                <a:sym typeface="+mn-lt"/>
              </a:rPr>
              <a:t>软件及开发环境</a:t>
            </a:r>
            <a:endParaRPr lang="zh-CN" altLang="en-US" sz="1600" b="1" kern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6" name="右箭头 65"/>
          <p:cNvSpPr/>
          <p:nvPr/>
        </p:nvSpPr>
        <p:spPr>
          <a:xfrm>
            <a:off x="2343150" y="3311525"/>
            <a:ext cx="936625" cy="28829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7" name="右箭头 66"/>
          <p:cNvSpPr/>
          <p:nvPr/>
        </p:nvSpPr>
        <p:spPr>
          <a:xfrm>
            <a:off x="2343150" y="4007802"/>
            <a:ext cx="936625" cy="28829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91865" y="987425"/>
            <a:ext cx="4918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1600" b="1" kern="900">
                <a:cs typeface="+mn-ea"/>
                <a:sym typeface="+mn-lt"/>
              </a:rPr>
              <a:t>基于摄像头实现人脸识别</a:t>
            </a:r>
            <a:r>
              <a:rPr lang="en-US" sz="1600" b="1" kern="900">
                <a:cs typeface="+mn-ea"/>
                <a:sym typeface="+mn-lt"/>
              </a:rPr>
              <a:t>;</a:t>
            </a:r>
            <a:endParaRPr sz="1600" b="1" kern="900">
              <a:solidFill>
                <a:schemeClr val="tx1"/>
              </a:solidFill>
              <a:cs typeface="+mn-ea"/>
              <a:sym typeface="+mn-lt"/>
            </a:endParaRPr>
          </a:p>
          <a:p>
            <a:pPr algn="l"/>
            <a:r>
              <a:rPr sz="1600" b="1" kern="900">
                <a:cs typeface="+mn-ea"/>
                <a:sym typeface="+mn-lt"/>
              </a:rPr>
              <a:t>基于压力传感器实现棉签计数与采样管检测</a:t>
            </a:r>
            <a:endParaRPr lang="zh-CN" altLang="en-US" sz="1600" b="1" kern="1500">
              <a:solidFill>
                <a:schemeClr val="accent5"/>
              </a:solidFill>
              <a:uFillTx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91865" y="2472680"/>
            <a:ext cx="6132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kern="900" dirty="0">
                <a:cs typeface="+mn-ea"/>
                <a:sym typeface="+mn-lt"/>
              </a:rPr>
              <a:t>使用舵机控制滑台与多个机械爪动作完成机器人的各项功能。</a:t>
            </a:r>
            <a:endParaRPr lang="zh-CN" altLang="en-US" sz="1600" b="1" kern="1500" dirty="0">
              <a:solidFill>
                <a:schemeClr val="accent5"/>
              </a:solidFill>
              <a:uFillTx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91865" y="3225483"/>
            <a:ext cx="5358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kern="900">
                <a:cs typeface="+mn-ea"/>
                <a:sym typeface="+mn-lt"/>
              </a:rPr>
              <a:t>STM32 HAL、Java、Python</a:t>
            </a:r>
            <a:endParaRPr lang="zh-CN" altLang="en-US" sz="1600" b="1" kern="1500">
              <a:solidFill>
                <a:schemeClr val="accent5"/>
              </a:solidFill>
              <a:uFillTx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91865" y="3921760"/>
            <a:ext cx="4756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kern="900">
                <a:cs typeface="+mn-ea"/>
                <a:sym typeface="+mn-lt"/>
              </a:rPr>
              <a:t>使用云端的计算资源完成数据对接。</a:t>
            </a:r>
            <a:endParaRPr lang="zh-CN" altLang="en-US" sz="1600" b="1" kern="1500">
              <a:solidFill>
                <a:schemeClr val="accent5"/>
              </a:solidFill>
              <a:uFillTx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91865" y="1755775"/>
            <a:ext cx="565277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600" b="1" kern="900" dirty="0" err="1">
                <a:cs typeface="+mn-ea"/>
                <a:sym typeface="+mn-lt"/>
              </a:rPr>
              <a:t>基于天翼物联网平台（AIoT）</a:t>
            </a:r>
            <a:r>
              <a:rPr sz="1600" b="1" kern="900" dirty="0" err="1" smtClean="0">
                <a:cs typeface="+mn-ea"/>
                <a:sym typeface="+mn-lt"/>
              </a:rPr>
              <a:t>实现复杂网络环境下数据传输</a:t>
            </a:r>
            <a:endParaRPr lang="zh-CN" altLang="en-US" sz="1600" b="1" kern="1500" dirty="0">
              <a:solidFill>
                <a:schemeClr val="accent5"/>
              </a:solidFill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5018_1*i*1"/>
  <p:tag name="KSO_WM_TEMPLATE_CATEGORY" val="crop"/>
  <p:tag name="KSO_WM_TEMPLATE_INDEX" val="20195018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53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9"/>
  <p:tag name="KSO_WM_UNIT_ID" val="crop20195018_1*ζ_h_d*1_1_9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4836"/>
  <p:tag name="KSO_WM_BLIP_RECT_RIGHT" val="-1456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ags/tag11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32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10"/>
  <p:tag name="KSO_WM_UNIT_ID" val="crop20195018_1*ζ_h_d*1_1_10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8293"/>
  <p:tag name="KSO_WM_BLIP_RECT_RIGHT" val="-2260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ags/tag12.xml><?xml version="1.0" encoding="utf-8"?>
<p:tagLst xmlns:p="http://schemas.openxmlformats.org/presentationml/2006/main">
  <p:tag name="KSO_WM_UNIT_TABLE_BEAUTIFY" val="smartTable{af187e74-c6fa-40e7-b38e-6c10b8b4548e}"/>
  <p:tag name="TABLE_ENDDRAG_ORIGIN_RECT" val="594*306"/>
  <p:tag name="TABLE_ENDDRAG_RECT" val="65*64*594*306"/>
</p:tagLst>
</file>

<file path=ppt/tags/tag13.xml><?xml version="1.0" encoding="utf-8"?>
<p:tagLst xmlns:p="http://schemas.openxmlformats.org/presentationml/2006/main">
  <p:tag name="AS_NET" val="2.0.50727.9164"/>
  <p:tag name="AS_OS" val="Microsoft Windows NT 6.2.9200.0"/>
  <p:tag name="AS_RELEASE_DATE" val="2020.01.14"/>
  <p:tag name="AS_TITLE" val="Aspose.Slides for .NET 2.0"/>
  <p:tag name="AS_VERSION" val="20.1"/>
  <p:tag name="COMMONDATA" val="eyJoZGlkIjoiNDBkMDdjY2QxZTQ2M2VmYzI2MjYxZmYwOTU4MzcwNTMifQ=="/>
  <p:tag name="ISPRING_FIRST_PUBLISH" val="1"/>
  <p:tag name="ISPRING_OUTPUT_FOLDER" val="G:\第九批已完成作品\229492"/>
  <p:tag name="ISPRING_PRESENTATION_TITLE" val="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PASSING_SCORE" val="0.000000"/>
  <p:tag name="ISPRING_SCORM_RATE_QUIZZES" val="0"/>
  <p:tag name="ISPRING_SCORM_RATE_SLIDES" val="0"/>
  <p:tag name="ISPRING_ULTRA_SCORM_COURSE_ID" val="4D3B1EC4-7D85-42A5-B557-CF209EB33EF8"/>
  <p:tag name="ISPRINGCLOUDFOLDERID" val="0"/>
  <p:tag name="ISPRINGCLOUDFOLDERPATH" val="Repository"/>
  <p:tag name="ISPRINGONLINEFOLDERID" val="0"/>
  <p:tag name="ISPRINGONLINEFOLDERPATH" val="Content List"/>
</p:tagLst>
</file>

<file path=ppt/tags/tag2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365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1"/>
  <p:tag name="KSO_WM_UNIT_ID" val="crop20195018_1*ζ_h_d*1_1_1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237"/>
  <p:tag name="KSO_WM_BLIP_RECT_RIGHT" val="-589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ags/tag3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206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2"/>
  <p:tag name="KSO_WM_UNIT_ID" val="crop20195018_1*ζ_h_d*1_1_2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607"/>
  <p:tag name="KSO_WM_BLIP_RECT_RIGHT" val="-932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ags/tag4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74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3"/>
  <p:tag name="KSO_WM_UNIT_ID" val="crop20195018_1*ζ_h_d*1_1_3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1040"/>
  <p:tag name="KSO_WM_BLIP_RECT_RIGHT" val="-3426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ags/tag5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37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4"/>
  <p:tag name="KSO_WM_UNIT_ID" val="crop20195018_1*ζ_h_d*1_1_4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1937"/>
  <p:tag name="KSO_WM_BLIP_RECT_RIGHT" val="-7094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ags/tag6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137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5"/>
  <p:tag name="KSO_WM_UNIT_ID" val="crop20195018_1*ζ_h_d*1_1_5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1075"/>
  <p:tag name="KSO_WM_BLIP_RECT_RIGHT" val="-1283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ags/tag7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534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6"/>
  <p:tag name="KSO_WM_UNIT_ID" val="crop20195018_1*ζ_h_d*1_1_6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307"/>
  <p:tag name="KSO_WM_BLIP_RECT_RIGHT" val="-226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ags/tag8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222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7"/>
  <p:tag name="KSO_WM_UNIT_ID" val="crop20195018_1*ζ_h_d*1_1_7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987"/>
  <p:tag name="KSO_WM_BLIP_RECT_RIGHT" val="-435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ags/tag9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100"/>
  <p:tag name="KSO_WM_UNIT_HIGHLIGHT" val="0"/>
  <p:tag name="KSO_WM_UNIT_COMPATIBLE" val="0"/>
  <p:tag name="KSO_WM_UNIT_DIAGRAM_ISNUMVISUAL" val="0"/>
  <p:tag name="KSO_WM_UNIT_DIAGRAM_ISREFERUNIT" val="0"/>
  <p:tag name="KSO_WM_DIAGRAM_GROUP_CODE" val="1614369662"/>
  <p:tag name="KSO_WM_UNIT_TYPE" val="ζ_h_d"/>
  <p:tag name="KSO_WM_UNIT_INDEX" val="1_1_8"/>
  <p:tag name="KSO_WM_UNIT_ID" val="crop20195018_1*ζ_h_d*1_1_8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BLIP_RECT_LEFT" val="-2424"/>
  <p:tag name="KSO_WM_BLIP_RECT_RIGHT" val="-840"/>
  <p:tag name="KSO_WM_BLIP_RECT_TOP" val="0"/>
  <p:tag name="KSO_WM_BLIP_RECT_BOTTOM" val="0"/>
  <p:tag name="KSO_WM_CREATIVE_CROP_ORG_WIDTH" val="719.1"/>
  <p:tag name="KSO_WM_CREATIVE_CROP_ORG_HEIGHT" val="405"/>
  <p:tag name="KSO_WM_CREATIVE_CROP_HEIGHT" val="405"/>
  <p:tag name="KSO_WM_CREATIVE_CROP_WIDTH" val="414"/>
  <p:tag name="KSO_WM_CREATIVE_CROP_VERSION" val="1"/>
  <p:tag name="KSO_WM_CREATIVE_CROP_TEMPLATE_ID" val="3107047"/>
</p:tagLst>
</file>

<file path=ppt/theme/theme1.xml><?xml version="1.0" encoding="utf-8"?>
<a:theme xmlns:a="http://schemas.openxmlformats.org/drawingml/2006/main" name="第一PPT，www.1ppt.com">
  <a:themeElements>
    <a:clrScheme name="自定义 94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005390"/>
      </a:accent1>
      <a:accent2>
        <a:srgbClr val="00B0F0"/>
      </a:accent2>
      <a:accent3>
        <a:srgbClr val="005390"/>
      </a:accent3>
      <a:accent4>
        <a:srgbClr val="00B0F0"/>
      </a:accent4>
      <a:accent5>
        <a:srgbClr val="005390"/>
      </a:accent5>
      <a:accent6>
        <a:srgbClr val="00B0F0"/>
      </a:accent6>
      <a:hlink>
        <a:srgbClr val="168BBA"/>
      </a:hlink>
      <a:folHlink>
        <a:srgbClr val="680000"/>
      </a:folHlink>
    </a:clrScheme>
    <a:fontScheme name="tpimc0tq">
      <a:majorFont>
        <a:latin typeface="微软雅黑"/>
        <a:ea typeface="微软雅黑"/>
        <a:cs typeface="Arial"/>
      </a:majorFont>
      <a:minorFont>
        <a:latin typeface="微软雅黑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anchor="ctr"/>
      <a:lstStyle>
        <a:defPPr algn="ctr">
          <a:defRPr sz="1400"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342900" indent="-342900" algn="just" fontAlgn="auto">
          <a:lnSpc>
            <a:spcPct val="150000"/>
          </a:lnSpc>
          <a:buFont typeface="Arial" panose="020B0604020202020204" pitchFamily="34" charset="0"/>
          <a:buChar char="•"/>
          <a:defRPr lang="zh-CN" altLang="en-US" sz="2000" b="1" kern="1500">
            <a:solidFill>
              <a:schemeClr val="accent5"/>
            </a:solidFill>
            <a:uFillTx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1444</Words>
  <Application>WPS 演示</Application>
  <PresentationFormat>全屏显示(16:9)</PresentationFormat>
  <Paragraphs>185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Open Sans</vt:lpstr>
      <vt:lpstr>Segoe Print</vt:lpstr>
      <vt:lpstr>冬青黑体简体中文 W3</vt:lpstr>
      <vt:lpstr>黑体</vt:lpstr>
      <vt:lpstr>Calibri</vt:lpstr>
      <vt:lpstr>Agency FB</vt:lpstr>
      <vt:lpstr>Arial Unicode MS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蓝色科技</dc:title>
  <dc:creator>第一PPT</dc:creator>
  <cp:keywords>www.1ppt.com</cp:keywords>
  <dc:description>www.1ppt.com</dc:description>
  <cp:lastModifiedBy>孤影残崖</cp:lastModifiedBy>
  <cp:revision>519</cp:revision>
  <dcterms:created xsi:type="dcterms:W3CDTF">2014-11-09T01:07:00Z</dcterms:created>
  <dcterms:modified xsi:type="dcterms:W3CDTF">2022-08-18T13:03:51Z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eyJoZGlkIjoiMGRlZjliNTVlZjI4NmFkMGEyYjRiNzJlZTcwZmNhODMifQ==</vt:lpwstr>
  </property>
  <property fmtid="{D5CDD505-2E9C-101B-9397-08002B2CF9AE}" pid="3" name="ICV">
    <vt:lpwstr>4EDEB4C635954D498492B72D4DF18E57</vt:lpwstr>
  </property>
  <property fmtid="{D5CDD505-2E9C-101B-9397-08002B2CF9AE}" pid="4" name="KSOProductBuildVer">
    <vt:lpwstr>2052-11.1.0.12302</vt:lpwstr>
  </property>
</Properties>
</file>